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6"/>
  </p:notesMasterIdLst>
  <p:sldIdLst>
    <p:sldId id="859" r:id="rId2"/>
    <p:sldId id="1140" r:id="rId3"/>
    <p:sldId id="1142" r:id="rId4"/>
    <p:sldId id="1143" r:id="rId5"/>
    <p:sldId id="1167" r:id="rId6"/>
    <p:sldId id="1144" r:id="rId7"/>
    <p:sldId id="1145" r:id="rId8"/>
    <p:sldId id="1168" r:id="rId9"/>
    <p:sldId id="1146" r:id="rId10"/>
    <p:sldId id="1147" r:id="rId11"/>
    <p:sldId id="1148" r:id="rId12"/>
    <p:sldId id="1149" r:id="rId13"/>
    <p:sldId id="1150" r:id="rId14"/>
    <p:sldId id="1156" r:id="rId15"/>
    <p:sldId id="1169" r:id="rId16"/>
    <p:sldId id="1151" r:id="rId17"/>
    <p:sldId id="1152" r:id="rId18"/>
    <p:sldId id="1154" r:id="rId19"/>
    <p:sldId id="1141" r:id="rId20"/>
    <p:sldId id="1157" r:id="rId21"/>
    <p:sldId id="1158" r:id="rId22"/>
    <p:sldId id="1159" r:id="rId23"/>
    <p:sldId id="1160" r:id="rId24"/>
    <p:sldId id="1166" r:id="rId25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F4FC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3" d="100"/>
          <a:sy n="113" d="100"/>
        </p:scale>
        <p:origin x="306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 物理 九年级上 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第十八章</a:t>
            </a:r>
            <a:r>
              <a:rPr lang="zh-CN" altLang="en-US" sz="54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电功率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节　电能　电功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72981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如图所示是饭店里常用的一款干手器，它在工作时，电动机转动的同时还可以吹出热风，这一能量转化过程正确的是（　　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电能转化为内能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电能转化为机械能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电能转化为内能和机械能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机械能转化为内能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思维拓展提优-24.eps" descr="id:214750071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90207" y="980728"/>
            <a:ext cx="6441327" cy="48038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7751390" y="4326017"/>
            <a:ext cx="15696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6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5" name="w226.jpg" descr="id:214750072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391350" y="2276872"/>
            <a:ext cx="2093381" cy="2043213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5438508" y="213848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7" name="内容占位符 2"/>
          <p:cNvSpPr txBox="1"/>
          <p:nvPr/>
        </p:nvSpPr>
        <p:spPr bwMode="auto">
          <a:xfrm>
            <a:off x="360854" y="486916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干手器可以吹风，其内部电动机转动，说明有机械能输出；还可以吹出热风，说明有内能产生，所以干手器将电能转化为机械能与内能，故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algn="l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随着技术进步和新能源汽车的推广，纯电动车成为各大车企研发的重点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电动车的电池也由之前的三元聚合物锂电池换成了新型的刀片电池，刀片电池的体积利用率提升了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％以上，集高安全、高续航、高强度于一体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已知某刀片电池容量为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150 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，若该刀片电池充电电压为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，则当刀片电池充满电时能释放的最大电能为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，电池充电时将电能转化为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能；不计充电时的能量损失，则刀片电池从无电到充满电的过程，电能表的示数变化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kW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7248" y="918001"/>
            <a:ext cx="3004609" cy="35812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627197" y="3014204"/>
            <a:ext cx="14430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1.62</a:t>
            </a:r>
            <a:r>
              <a:rPr lang="en-US" altLang="zh-CN" sz="240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/>
              <a:t>10</a:t>
            </a:r>
            <a:r>
              <a:rPr lang="en-US" altLang="zh-CN" sz="2400" baseline="30000"/>
              <a:t>6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7947162" y="3014203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化学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044339" y="3589529"/>
            <a:ext cx="7232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0.45</a:t>
            </a:r>
            <a:endParaRPr lang="zh-CN" altLang="en-US"/>
          </a:p>
        </p:txBody>
      </p:sp>
      <p:sp>
        <p:nvSpPr>
          <p:cNvPr id="7" name="内容占位符 3"/>
          <p:cNvSpPr txBox="1"/>
          <p:nvPr/>
        </p:nvSpPr>
        <p:spPr bwMode="auto">
          <a:xfrm>
            <a:off x="360854" y="4090256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由题意知，当刀片电池充满电时能释放的最大电能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UIt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V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150 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3 600 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1.62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0.45 kW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；电池在充电过程中，将电能转化为化学能储存起来，此时电池相当于用电器；电能表的计量单位是千瓦时（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kW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），俗称度，不计充电时的能量损失，电池从无电到充满电的过程，电能表的示数变化了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0.45 kW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42975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在探究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电流做功的多少与哪些因素有关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，同学们猜想：电流做功的多少可能与用电器两端的电压、通过用电器的电流和通电时间有关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小浩同学利用所学知识设计并连接了如图甲所示的实验电路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）小浩设计的实验中，利用小灯泡把电能主要转化为</a:t>
            </a:r>
            <a:r>
              <a:rPr lang="zh-CN" altLang="zh-CN" u="sng" spc="-1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能来显示电流做功的多少</a:t>
            </a:r>
            <a:r>
              <a:rPr lang="en-US" altLang="zh-CN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）实验电路中的两个小灯泡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的规格应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相同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不同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015086" y="4345935"/>
            <a:ext cx="15696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8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32284" y="2578479"/>
            <a:ext cx="2429662" cy="2035237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8805" y="2473727"/>
            <a:ext cx="3137775" cy="1892248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7662130" y="4851250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内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674268" y="5408803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不同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82230"/>
            <a:ext cx="11485848" cy="230695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）小浩在实验电路中接入一个滑动变阻器，目的之一是保护电路，另一个目的是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）在图甲所示的电路中，两个小灯泡是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串联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并联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）的，这样连接是为了探究电流做功的多少与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的关系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015086" y="5446965"/>
            <a:ext cx="15696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8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0830" y="3226291"/>
            <a:ext cx="2703873" cy="226493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9717" y="3399378"/>
            <a:ext cx="3180637" cy="191809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812744" y="1484765"/>
            <a:ext cx="67687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改变小灯泡的电压，便于多次实验得出普遍规律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207291" y="2052796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串联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5359700" y="2603128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电压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5470298" y="4034183"/>
            <a:ext cx="15696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8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0830" y="1728186"/>
            <a:ext cx="2988887" cy="250367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4929" y="1901273"/>
            <a:ext cx="3612685" cy="2178643"/>
          </a:xfrm>
          <a:prstGeom prst="rect">
            <a:avLst/>
          </a:prstGeom>
        </p:spPr>
      </p:pic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629482"/>
            <a:ext cx="11485848" cy="609397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）完成上述探究后，小浩发现上述猜想中有一个猜想无法用图甲所示的电路验证，请你帮助小浩设计一个可以验证猜想的电路，把电路图画在图乙的虚线框内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）对于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电流做功的多少可能与通电时间有关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的猜想，小浩是否必须通过实验验证？你的看法是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不必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必须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），你的理由是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en-US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</a:t>
            </a:r>
            <a:r>
              <a:rPr lang="zh-CN" altLang="en-US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            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u="sng">
              <a:solidFill>
                <a:srgbClr val="FEFEFE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7963" y="2027864"/>
            <a:ext cx="3240227" cy="1603008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2949772" y="5011813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不必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354083" y="5409386"/>
            <a:ext cx="1135422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400">
                <a:cs typeface="Times New Roman" panose="02020603050405020304" pitchFamily="18" charset="0"/>
              </a:rPr>
              <a:t>个灯泡，电压和通过的电流相同，根据生活经验可知，通电时间越长，灯消耗的电能越多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9324275" y="4946360"/>
            <a:ext cx="24016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对电路中的同</a:t>
            </a:r>
            <a:r>
              <a:rPr lang="zh-CN" altLang="zh-CN">
                <a:cs typeface="Times New Roman" panose="02020603050405020304" pitchFamily="18" charset="0"/>
              </a:rPr>
              <a:t>一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467245" y="1772816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>
                <a:cs typeface="Times New Roman" panose="02020603050405020304" pitchFamily="18" charset="0"/>
              </a:rPr>
              <a:t>如图所示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680" y="1078865"/>
            <a:ext cx="11485880" cy="2517775"/>
          </a:xfrm>
          <a:solidFill>
            <a:srgbClr val="E1F4FC"/>
          </a:solidFill>
        </p:spPr>
        <p:txBody>
          <a:bodyPr>
            <a:noAutofit/>
          </a:bodyPr>
          <a:lstStyle/>
          <a:p>
            <a:pPr hangingPunct="0">
              <a:spcAft>
                <a:spcPts val="0"/>
              </a:spcAft>
            </a:pPr>
            <a:r>
              <a:rPr lang="en-US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在探究类实验中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控制变量法是一种重要的研究方法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要明确实验目的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控制哪些量不变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改变哪一个量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需要注意这里保持不变的量是和其他所探究的因素并列的量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而不是所有什么都不能改变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</a:pPr>
            <a:endParaRPr lang="en-US" altLang="zh-CN" sz="90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078716"/>
            <a:ext cx="1906254" cy="506557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spc="-1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pc="-1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下面是某同学家本月的电费单据，据此单据你可以得到哪些数据信息（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说出两点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608346" y="2477282"/>
          <a:ext cx="10887461" cy="1645920"/>
        </p:xfrm>
        <a:graphic>
          <a:graphicData uri="http://schemas.openxmlformats.org/drawingml/2006/table">
            <a:tbl>
              <a:tblPr firstRow="1" firstCol="1" bandRow="1"/>
              <a:tblGrid>
                <a:gridCol w="21774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331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09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53842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7749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486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本月抄表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分类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倍率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电量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kW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金额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元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2929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4011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207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82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总金额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82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478582" y="1323516"/>
            <a:ext cx="11089232" cy="3416320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400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××</a:t>
            </a:r>
            <a:r>
              <a:rPr lang="zh-CN" altLang="zh-CN" sz="2400" b="0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市供电局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户名：</a:t>
            </a:r>
            <a:r>
              <a:rPr lang="en-US" altLang="zh-CN" sz="2400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××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endParaRPr lang="en-US" altLang="zh-CN" sz="24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endParaRPr lang="en-US" altLang="zh-CN" sz="24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endParaRPr lang="en-US" altLang="zh-CN" sz="24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付费期限：</a:t>
            </a:r>
            <a:r>
              <a:rPr lang="en-US" altLang="zh-CN" sz="2400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×××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　　　　户号：</a:t>
            </a:r>
            <a:r>
              <a:rPr lang="en-US" altLang="zh-CN" sz="2400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×××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475184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）截止到本月抄表时，总共用电为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2 929 kW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）本月消耗的电能为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207 kW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）电费为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0.4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</a:t>
            </a:r>
            <a:r>
              <a:rPr lang="en-US" altLang="zh-CN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kW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答案出两条即可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山东济南期末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）如图甲所示的电路中，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电阻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，开关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闭合时，电流表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的示数为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，电流表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的指针位置如图乙所示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通过计算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回答：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）通过电阻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的电流为多少？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984666" y="2851531"/>
            <a:ext cx="29350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1"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r>
              <a:rPr lang="en-US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lvl="0" algn="ctr" eaLnBrk="1"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10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gyc207.jpg" descr="id:214750075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242948" y="855411"/>
            <a:ext cx="2016224" cy="2077322"/>
          </a:xfrm>
          <a:prstGeom prst="rect">
            <a:avLst/>
          </a:prstGeom>
        </p:spPr>
      </p:pic>
      <p:pic>
        <p:nvPicPr>
          <p:cNvPr id="5" name="gyc208.jpg" descr="id:214750076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9376262" y="848696"/>
            <a:ext cx="2353349" cy="1920687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553904" y="3501008"/>
            <a:ext cx="8521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0.2 A</a:t>
            </a:r>
            <a:endParaRPr lang="zh-CN" altLang="en-US"/>
          </a:p>
        </p:txBody>
      </p:sp>
      <p:sp>
        <p:nvSpPr>
          <p:cNvPr id="7" name="内容占位符 2"/>
          <p:cNvSpPr txBox="1"/>
          <p:nvPr/>
        </p:nvSpPr>
        <p:spPr bwMode="auto">
          <a:xfrm>
            <a:off x="360854" y="3886926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由图甲可知，两电阻并联，电流表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测干路电流，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测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支路电流，电流表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的示数为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0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 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，根据并联电路中干路电流等于各支路电流之和可知，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使用的测量范围为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0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，分度值是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0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02 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，示数为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0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 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，即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支路电流为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0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 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，由并联电路的电流特点可得通过电阻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的电流为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 A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0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 A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0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 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10601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）电阻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两端的电压为多少？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535366" y="3709846"/>
            <a:ext cx="33123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1"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r>
              <a:rPr lang="en-US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</a:t>
            </a: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lvl="0" algn="ctr" eaLnBrk="1"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10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gyc207.jpg" descr="id:214750075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665971" y="1460422"/>
            <a:ext cx="2232248" cy="2299892"/>
          </a:xfrm>
          <a:prstGeom prst="rect">
            <a:avLst/>
          </a:prstGeom>
        </p:spPr>
      </p:pic>
      <p:pic>
        <p:nvPicPr>
          <p:cNvPr id="5" name="gyc208.jpg" descr="id:214750076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948354" y="1403347"/>
            <a:ext cx="2619460" cy="2137874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84749" y="1866815"/>
            <a:ext cx="6327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3 V</a:t>
            </a:r>
            <a:endParaRPr lang="zh-CN" altLang="en-US"/>
          </a:p>
        </p:txBody>
      </p:sp>
      <p:sp>
        <p:nvSpPr>
          <p:cNvPr id="7" name="内容占位符 1"/>
          <p:cNvSpPr txBox="1"/>
          <p:nvPr/>
        </p:nvSpPr>
        <p:spPr bwMode="auto">
          <a:xfrm>
            <a:off x="394322" y="2311228"/>
            <a:ext cx="5447356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电阻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两端的电压为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U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0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 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10 Ω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 V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sp>
        <p:nvSpPr>
          <p:cNvPr id="8" name="内容占位符 1"/>
          <p:cNvSpPr txBox="1"/>
          <p:nvPr/>
        </p:nvSpPr>
        <p:spPr bwMode="auto">
          <a:xfrm>
            <a:off x="360854" y="3430987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 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内电阻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消耗的电能为多少？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78582" y="4075001"/>
            <a:ext cx="7232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36 J</a:t>
            </a:r>
            <a:endParaRPr lang="zh-CN" altLang="en-US"/>
          </a:p>
        </p:txBody>
      </p:sp>
      <p:sp>
        <p:nvSpPr>
          <p:cNvPr id="10" name="内容占位符 2"/>
          <p:cNvSpPr txBox="1"/>
          <p:nvPr/>
        </p:nvSpPr>
        <p:spPr bwMode="auto">
          <a:xfrm>
            <a:off x="360854" y="4532927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因并联电路中各支路两端的电压相等，所以电源电压为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 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内电阻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消耗的电能为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UI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V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0.2 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 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36 J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42328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利用如图甲所示的实验装置探究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电流做功多少跟什么因素有关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将质量一定的钩码通过细线挂在定滑轮下面，闭合开关，电动机将钩码提升得越高，表明电流做的功越多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电路中的电源电压可调，电压表测量电动机两端的电压，电流表测量通过电动机的电流，现将测得的实验数据记录在表中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26654" y="5046275"/>
            <a:ext cx="41044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r>
              <a:rPr lang="en-US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 </a:t>
            </a: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11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w228.jpg" descr="id:214750077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4051" y="3551453"/>
            <a:ext cx="2592288" cy="1398722"/>
          </a:xfrm>
          <a:prstGeom prst="rect">
            <a:avLst/>
          </a:prstGeom>
        </p:spPr>
      </p:pic>
      <p:pic>
        <p:nvPicPr>
          <p:cNvPr id="5" name="w229.jpg" descr="id:214750078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966718" y="3660998"/>
            <a:ext cx="3416519" cy="1344307"/>
          </a:xfrm>
          <a:prstGeom prst="rect">
            <a:avLst/>
          </a:prstGeom>
        </p:spPr>
      </p:pic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6446454" y="3295448"/>
          <a:ext cx="5256585" cy="2959547"/>
        </p:xfrm>
        <a:graphic>
          <a:graphicData uri="http://schemas.openxmlformats.org/drawingml/2006/table">
            <a:tbl>
              <a:tblPr firstRow="1" firstCol="1" bandRow="1"/>
              <a:tblGrid>
                <a:gridCol w="6570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221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681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221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8715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8577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次数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电流表示数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电压表示数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通电时间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钩码上升高度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379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0.2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1.5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379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0.2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1.5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0.8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379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0.4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1.5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0.8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272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0.5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747790"/>
            <a:ext cx="6323032" cy="50744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1270670" y="2552359"/>
            <a:ext cx="10576032" cy="178686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说明电能与其他形式能的转化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电能的单位及其换算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8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说明电能表参数的物理意义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会用电能表测量家庭电路消耗的电能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说明电功大小的影响因素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会计算电功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8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292" y="2532987"/>
            <a:ext cx="526370" cy="1792025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26688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）电流通过电动机将钩码提升的过程，是将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能转化为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能的过程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）比较实验次数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，可以归纳出的结论是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4601656"/>
            <a:ext cx="41044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r>
              <a:rPr lang="en-US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 </a:t>
            </a: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11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w228.jpg" descr="id:214750077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3443776"/>
            <a:ext cx="2304256" cy="1243309"/>
          </a:xfrm>
          <a:prstGeom prst="rect">
            <a:avLst/>
          </a:prstGeom>
        </p:spPr>
      </p:pic>
      <p:pic>
        <p:nvPicPr>
          <p:cNvPr id="5" name="w229.jpg" descr="id:214750078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856850" y="3497092"/>
            <a:ext cx="3024336" cy="1189993"/>
          </a:xfrm>
          <a:prstGeom prst="rect">
            <a:avLst/>
          </a:prstGeom>
        </p:spPr>
      </p:pic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6095207" y="2729448"/>
          <a:ext cx="5544615" cy="2959547"/>
        </p:xfrm>
        <a:graphic>
          <a:graphicData uri="http://schemas.openxmlformats.org/drawingml/2006/table">
            <a:tbl>
              <a:tblPr firstRow="1" firstCol="1" bandRow="1"/>
              <a:tblGrid>
                <a:gridCol w="6165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276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641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8577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次数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电流表示数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电压表示数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通电时间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钩码上升高度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379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0.2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1.5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379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0.2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1.5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0.8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379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0.4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1.5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0.8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272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0.5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7" name="矩形 6"/>
          <p:cNvSpPr/>
          <p:nvPr/>
        </p:nvSpPr>
        <p:spPr>
          <a:xfrm>
            <a:off x="6751904" y="1200028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电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8580982" y="1201412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机械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464117" y="2280148"/>
            <a:ext cx="27593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长，电流做功越多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6786408" y="1738588"/>
            <a:ext cx="48253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在电压与电流一定时，通电时间越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48405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）第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次实验中电流表和电压表的示数如图乙所示，请将电表示数填入表中相应位置</a:t>
            </a:r>
            <a:r>
              <a:rPr lang="en-US" altLang="zh-CN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270670" y="3311198"/>
            <a:ext cx="35283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r>
              <a:rPr lang="en-US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</a:t>
            </a: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11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w228.jpg" descr="id:214750077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89893" y="1956738"/>
            <a:ext cx="2434964" cy="1313835"/>
          </a:xfrm>
          <a:prstGeom prst="rect">
            <a:avLst/>
          </a:prstGeom>
        </p:spPr>
      </p:pic>
      <p:pic>
        <p:nvPicPr>
          <p:cNvPr id="5" name="w229.jpg" descr="id:214750078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979362" y="1999207"/>
            <a:ext cx="3061339" cy="1204553"/>
          </a:xfrm>
          <a:prstGeom prst="rect">
            <a:avLst/>
          </a:prstGeom>
        </p:spPr>
      </p:pic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6095207" y="1829591"/>
          <a:ext cx="5544615" cy="2959547"/>
        </p:xfrm>
        <a:graphic>
          <a:graphicData uri="http://schemas.openxmlformats.org/drawingml/2006/table">
            <a:tbl>
              <a:tblPr firstRow="1" firstCol="1" bandRow="1"/>
              <a:tblGrid>
                <a:gridCol w="6165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276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641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8577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次数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电流表示数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电压表示数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通电时间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钩码上升高度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379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0.2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1.5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379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0.2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1.5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0.8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379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0.4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1.5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0.8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272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0.5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7" name="矩形 6"/>
          <p:cNvSpPr/>
          <p:nvPr/>
        </p:nvSpPr>
        <p:spPr>
          <a:xfrm>
            <a:off x="6959302" y="4293096"/>
            <a:ext cx="5693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0.2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8111430" y="4293096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1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360854" y="5205063"/>
            <a:ext cx="114858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4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）观察表中数据，可以归纳出电流做功与</a:t>
            </a:r>
            <a:r>
              <a:rPr lang="zh-CN" altLang="zh-CN" sz="2400" b="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　　　　　　　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有关</a:t>
            </a:r>
            <a:r>
              <a:rPr lang="en-US" altLang="zh-CN" sz="2400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454947" y="5271517"/>
            <a:ext cx="32784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电压、电流和通电时间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91572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2023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南通中考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）某智能手机的锂电池上标有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4 200 mA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字样，该手机搭配了超级快充功能，快充时保持充电电压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不变，增大充电的电流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若给锂电池充入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％的电能，需要充电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 min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，此时手机的快充电流大小跟哪种用电器正常工作时的电流最接近（　　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节能灯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电风扇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电饭锅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电冰箱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中考提分新题-24.eps" descr="id:214750080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747452"/>
            <a:ext cx="6264696" cy="46721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409" y="1440817"/>
            <a:ext cx="3421483" cy="38375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654018" y="306333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内容占位符 1"/>
              <p:cNvSpPr txBox="1"/>
              <p:nvPr/>
            </p:nvSpPr>
            <p:spPr bwMode="auto">
              <a:xfrm>
                <a:off x="360854" y="4519413"/>
                <a:ext cx="11485848" cy="20231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dist" eaLnBrk="1" hangingPunct="0">
                  <a:lnSpc>
                    <a:spcPct val="110000"/>
                  </a:lnSpc>
                  <a:spcAft>
                    <a:spcPts val="0"/>
                  </a:spcAft>
                </a:pPr>
                <a:r>
                  <a:rPr lang="en-US" altLang="zh-CN">
                    <a:solidFill>
                      <a:srgbClr val="00AEEF"/>
                    </a:solidFill>
                    <a:latin typeface="黑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[</a:t>
                </a:r>
                <a:r>
                  <a:rPr lang="zh-CN" altLang="zh-CN">
                    <a:solidFill>
                      <a:srgbClr val="00AEEF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解析</a:t>
                </a:r>
                <a:r>
                  <a:rPr lang="en-US" altLang="zh-CN">
                    <a:solidFill>
                      <a:srgbClr val="00AEEF"/>
                    </a:solidFill>
                    <a:latin typeface="黑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]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该款手机使用快充功能充电时充电的电流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𝑊</m:t>
                        </m:r>
                      </m:num>
                      <m:den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𝑈𝑡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3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+mj-lt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7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×4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200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mA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·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h</m:t>
                        </m:r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×80</m:t>
                        </m:r>
                        <m:r>
                          <m:rPr>
                            <m:nor/>
                          </m:rPr>
                          <a:rPr lang="zh-CN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％</m:t>
                        </m:r>
                      </m:num>
                      <m:den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3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+mj-lt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7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f>
                          <m:f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40</m:t>
                            </m:r>
                          </m:num>
                          <m:den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60</m:t>
                            </m:r>
                          </m:den>
                        </m:f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h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 </a:t>
                </a:r>
              </a:p>
              <a:p>
                <a:pPr eaLnBrk="1" hangingPunct="0">
                  <a:spcAft>
                    <a:spcPts val="0"/>
                  </a:spcAft>
                </a:pP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040mA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5.04 A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，电饭锅正常工作时的电流最接近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5.04 A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，其他三种电器正常工作时的电流都远小于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 A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，故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正确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9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4519413"/>
                <a:ext cx="11485848" cy="2023183"/>
              </a:xfrm>
              <a:prstGeom prst="rect">
                <a:avLst/>
              </a:prstGeom>
              <a:blipFill rotWithShape="1">
                <a:blip r:embed="rId4"/>
                <a:stretch>
                  <a:fillRect l="-2" t="-6" r="1" b="9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凉山州中考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）小灯泡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和定值电阻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接在如图甲所示的电路中，其两者的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关系图像如图乙所示，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）图像是灯泡的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关系图像，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图像所代表元件的阻值为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，当电压表示数为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时，小灯泡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和定值电阻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内消耗的总电能为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912096" y="5406315"/>
            <a:ext cx="376728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1"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r>
              <a:rPr lang="en-US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</a:t>
            </a: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lvl="0" algn="ctr" eaLnBrk="1"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13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gyc211.jpg" descr="id:214750083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196824" y="2971813"/>
            <a:ext cx="2304256" cy="2396981"/>
          </a:xfrm>
          <a:prstGeom prst="rect">
            <a:avLst/>
          </a:prstGeom>
        </p:spPr>
      </p:pic>
      <p:pic>
        <p:nvPicPr>
          <p:cNvPr id="5" name="gyc212.jpg" descr="id:214750084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023198" y="2995566"/>
            <a:ext cx="2520280" cy="2349474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3968178" y="139099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629682" y="1966010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40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2956091" y="2510148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48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703421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>
                    <a:solidFill>
                      <a:srgbClr val="00AEEF"/>
                    </a:solidFill>
                    <a:latin typeface="黑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[</a:t>
                </a:r>
                <a:r>
                  <a:rPr lang="zh-CN" altLang="zh-CN">
                    <a:solidFill>
                      <a:srgbClr val="00AEEF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解析</a:t>
                </a:r>
                <a:r>
                  <a:rPr lang="en-US" altLang="zh-CN">
                    <a:solidFill>
                      <a:srgbClr val="00AEEF"/>
                    </a:solidFill>
                    <a:latin typeface="黑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]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由欧姆定律</a:t>
                </a:r>
                <a:r>
                  <a:rPr lang="zh-CN" altLang="zh-CN" spc="6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可知，通过定值电阻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的电流与其</a:t>
                </a:r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两端的电压</a:t>
                </a:r>
                <a:r>
                  <a:rPr lang="zh-CN" altLang="zh-CN" spc="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成正比，即定值</a:t>
                </a:r>
                <a:r>
                  <a:rPr lang="zh-CN" altLang="zh-CN" spc="-6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电阻</a:t>
                </a:r>
                <a:r>
                  <a:rPr lang="en-US" altLang="zh-CN" i="1" spc="-6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关系图像是</a:t>
                </a:r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一条直线，即图线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表示电阻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关系图像，小</a:t>
                </a:r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灯泡的电阻随温度的变化而改变，故图线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表示小灯</a:t>
                </a:r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泡的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关系图像；由图线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可知，电压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 V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时，</a:t>
                </a:r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10000"/>
                  </a:lnSpc>
                  <a:spcAft>
                    <a:spcPts val="0"/>
                  </a:spcAft>
                </a:pP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电流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0.1 A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，由欧姆定律得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的阻值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𝑈</m:t>
                            </m:r>
                          </m:e>
                          <m:sub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num>
                      <m:den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0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+mj-lt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A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40 Ω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；由图甲可知灯泡与定值电</a:t>
                </a:r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阻并联，则小灯泡和电阻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两端的电压都为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 V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，由图乙可知此时通过小灯泡的电流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0.4 A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，通过电阻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的电流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i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0.2 A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，根据并联电路的电流特点得出干路电流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i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0.4 A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0.2 A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0.6 A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 V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，通电时间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 s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，则消耗的总电能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UIt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 V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0.6 A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 s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48 J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内容占位符 2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703421"/>
              </a:xfrm>
              <a:blipFill rotWithShape="1">
                <a:blip r:embed="rId2"/>
                <a:stretch>
                  <a:fillRect l="-2" t="-11" r="1" b="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矩形 3"/>
          <p:cNvSpPr/>
          <p:nvPr/>
        </p:nvSpPr>
        <p:spPr>
          <a:xfrm>
            <a:off x="8068298" y="2901982"/>
            <a:ext cx="35831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1"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r>
              <a:rPr lang="en-US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</a:t>
            </a: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24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lvl="0" algn="ctr" eaLnBrk="1"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13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</a:p>
        </p:txBody>
      </p:sp>
      <p:pic>
        <p:nvPicPr>
          <p:cNvPr id="5" name="gyc211.jpg" descr="id:214750083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391350" y="882261"/>
            <a:ext cx="2016224" cy="2097358"/>
          </a:xfrm>
          <a:prstGeom prst="rect">
            <a:avLst/>
          </a:prstGeom>
        </p:spPr>
      </p:pic>
      <p:pic>
        <p:nvPicPr>
          <p:cNvPr id="6" name="gyc212.jpg" descr="id:214750084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9552997" y="848338"/>
            <a:ext cx="2276971" cy="212265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0799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如图所示的用电器工作时，消耗的电能主要转化为机械能的是（　　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计算器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电风扇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电暖气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电视机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基础巩固提优-24.eps" descr="id:214750064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8801" y="946570"/>
            <a:ext cx="7283174" cy="543173"/>
          </a:xfrm>
          <a:prstGeom prst="rect">
            <a:avLst/>
          </a:prstGeom>
        </p:spPr>
      </p:pic>
      <p:pic>
        <p:nvPicPr>
          <p:cNvPr id="4" name="lv1a.jpg" descr="id:214750065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78801" y="2299823"/>
            <a:ext cx="1467933" cy="1090821"/>
          </a:xfrm>
          <a:prstGeom prst="rect">
            <a:avLst/>
          </a:prstGeom>
        </p:spPr>
      </p:pic>
      <p:pic>
        <p:nvPicPr>
          <p:cNvPr id="5" name="lv1b.jpg" descr="id:214750065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615058" y="2152841"/>
            <a:ext cx="895972" cy="1203328"/>
          </a:xfrm>
          <a:prstGeom prst="rect">
            <a:avLst/>
          </a:prstGeom>
        </p:spPr>
      </p:pic>
      <p:pic>
        <p:nvPicPr>
          <p:cNvPr id="6" name="lv1c.jpg" descr="id:2147500666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6711068" y="2081283"/>
            <a:ext cx="925184" cy="1264608"/>
          </a:xfrm>
          <a:prstGeom prst="rect">
            <a:avLst/>
          </a:prstGeom>
        </p:spPr>
      </p:pic>
      <p:pic>
        <p:nvPicPr>
          <p:cNvPr id="7" name="lv1d.jpg" descr="id:2147500673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9809551" y="2152841"/>
            <a:ext cx="1058434" cy="1172007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9407574" y="1655355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p:sp>
        <p:nvSpPr>
          <p:cNvPr id="10" name="内容占位符 1"/>
          <p:cNvSpPr txBox="1"/>
          <p:nvPr/>
        </p:nvSpPr>
        <p:spPr bwMode="auto">
          <a:xfrm>
            <a:off x="360854" y="3767720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计算器在工作时，消耗的电能主要转化为光能，故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不符合题意；电风扇在工作时，消耗的电能主要转化为机械能，故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符合题意；电暖气在工作时，消耗的电能主要转化为内能，故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不符合题意；电视机在工作时，消耗的电能主要转化为光能和声能，故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不符合题意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86239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广元中考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）如图所示是小英家的电能表表盘示意图，她断开其他用电器，只将电饭煲单独接入电路中正常工作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min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，发现电能表转盘转过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下列说法正确的是（　　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电能表是测量电流的仪表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电能表允许通过的最大电流是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电能表表盘示数为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226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kW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电饭煲正常工作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消耗电能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c205.jpg" descr="id:214750068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391350" y="2507756"/>
            <a:ext cx="2808312" cy="234828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010676" y="4726885"/>
            <a:ext cx="15696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469442" y="250775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313965"/>
                <a:ext cx="11485848" cy="4203267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>
                    <a:solidFill>
                      <a:srgbClr val="00AEEF"/>
                    </a:solidFill>
                    <a:latin typeface="黑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[</a:t>
                </a:r>
                <a:r>
                  <a:rPr lang="zh-CN" altLang="zh-CN">
                    <a:solidFill>
                      <a:srgbClr val="00AEEF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解析</a:t>
                </a:r>
                <a:r>
                  <a:rPr lang="en-US" altLang="zh-CN">
                    <a:solidFill>
                      <a:srgbClr val="00AEEF"/>
                    </a:solidFill>
                    <a:latin typeface="黑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]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电能表是测量一定时间内用电器消耗电能（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电功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）的仪表，</a:t>
                </a:r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错误；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20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表示此电能表平时工作允许通过的最大电流不</a:t>
                </a:r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超过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20 A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错误；电能表表盘示数为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1 022.6 kW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错误；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600 </a:t>
                </a: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r/kW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spc="-6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表示电路中每消耗</a:t>
                </a:r>
                <a:r>
                  <a:rPr lang="en-US" altLang="zh-CN" spc="-6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 kW</a:t>
                </a:r>
                <a:r>
                  <a:rPr lang="en-US" altLang="zh-CN" spc="-6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spc="-6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spc="-6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的电能，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电能表转盘转过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600 r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，只</a:t>
                </a:r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将电饭煲单独接入电路中正常工作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 min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，电能表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 min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内转盘转过</a:t>
                </a:r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了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转，则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 min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内电饭煲消耗的电能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10</m:t>
                        </m:r>
                      </m:num>
                      <m:den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600</m:t>
                        </m:r>
                      </m:den>
                    </m:f>
                  </m:oMath>
                </a14:m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kW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60</m:t>
                        </m:r>
                      </m:den>
                    </m:f>
                  </m:oMath>
                </a14:m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kW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60</m:t>
                        </m:r>
                      </m:den>
                    </m:f>
                  </m:oMath>
                </a14:m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3.6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J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J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，则电饭煲正常工作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 min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消耗的电能为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J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J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正确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endParaRPr lang="zh-CN" altLang="zh-CN" sz="9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内容占位符 2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313965"/>
                <a:ext cx="11485848" cy="4203267"/>
              </a:xfrm>
              <a:blipFill rotWithShape="1">
                <a:blip r:embed="rId2"/>
                <a:stretch>
                  <a:fillRect l="-2" t="-4" r="1" b="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gyc205.jpg" descr="id:214750068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9335566" y="1562222"/>
            <a:ext cx="2394942" cy="200262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839622" y="3664424"/>
            <a:ext cx="15696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90814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关于电功，下列说法错误的是（　　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电流做了多少功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就有多少电能转化为其他形式的能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电流做功的过程就是消耗电能的过程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用电能表可以测量电流做功的多少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电流越大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电流做功就一定越多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实验原创.eps" descr="id:214750068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55874" y="1944788"/>
            <a:ext cx="1512168" cy="38440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6806660" y="191478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河南中考改编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）如图甲所示为灯泡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的电流与电压关系的图像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将该灯泡接入图乙所示电路，电阻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阻值为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，闭合开关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，电流表示数为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0.2 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，则电源电压为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，干路电流为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，此时灯泡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min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内消耗的电能是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gyc205ma.jpg" descr="id:214750069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990236" y="2653755"/>
            <a:ext cx="2736304" cy="2477584"/>
          </a:xfrm>
          <a:prstGeom prst="rect">
            <a:avLst/>
          </a:prstGeom>
        </p:spPr>
      </p:pic>
      <p:pic>
        <p:nvPicPr>
          <p:cNvPr id="5" name="gyc205mb.jpg" descr="id:214750070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594872" y="2664771"/>
            <a:ext cx="1922728" cy="2445882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124149" y="5024875"/>
            <a:ext cx="3872143" cy="576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r>
              <a:rPr lang="en-US" altLang="zh-CN" sz="1200" b="0">
                <a:solidFill>
                  <a:srgbClr val="000000"/>
                </a:solidFill>
                <a:cs typeface="Times New Roman" panose="02020603050405020304" pitchFamily="18" charset="0"/>
              </a:rPr>
              <a:t>                                                                            </a:t>
            </a: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317634" y="5391800"/>
            <a:ext cx="15696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4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67499" y="2124500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2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3502918" y="2180318"/>
            <a:ext cx="7232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0</a:t>
            </a:r>
            <a:r>
              <a:rPr lang="en-US" altLang="zh-CN" sz="2400">
                <a:cs typeface="Times New Roman" panose="02020603050405020304" pitchFamily="18" charset="0"/>
              </a:rPr>
              <a:t>.</a:t>
            </a:r>
            <a:r>
              <a:rPr lang="en-US" altLang="zh-CN" sz="2400"/>
              <a:t>45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9462330" y="2171692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90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已知电阻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的阻值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，电流表测通过电阻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的电流，则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0.2 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，由欧姆定律求得电阻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两端的电压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0.2 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，根据并联电路电压规律可知电源电压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；根据并联电路电压规律得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，由图甲可知此时通过灯泡的电流为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0.25 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，由并联电路电流规律可得，干路电流为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0.25 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0.2 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0.45 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；灯泡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 3 min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内消耗的电能为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UI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V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0.25 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 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90 J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c205ma.jpg" descr="id:214750069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114001" y="3494401"/>
            <a:ext cx="2520280" cy="2281985"/>
          </a:xfrm>
          <a:prstGeom prst="rect">
            <a:avLst/>
          </a:prstGeom>
        </p:spPr>
      </p:pic>
      <p:pic>
        <p:nvPicPr>
          <p:cNvPr id="4" name="gyc205mb.jpg" descr="id:214750070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318874" y="3483543"/>
            <a:ext cx="1838686" cy="233897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124149" y="5664730"/>
            <a:ext cx="3872143" cy="576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r>
              <a:rPr lang="en-US" altLang="zh-CN" sz="1200" b="0">
                <a:solidFill>
                  <a:srgbClr val="000000"/>
                </a:solidFill>
                <a:cs typeface="Times New Roman" panose="02020603050405020304" pitchFamily="18" charset="0"/>
              </a:rPr>
              <a:t>                                                                    </a:t>
            </a: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087094" y="6031655"/>
            <a:ext cx="15696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4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30970"/>
            <a:ext cx="8614672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河南郑州经开区期末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）如图所示为两个灯泡的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图像，关闭家里其他所有用电器，两灯正常发光，则两灯正常工作时干路中的电流为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，两灯同时工作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，共消耗电能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kW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620599" y="3475803"/>
            <a:ext cx="15696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5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5" name="gyc206.jpg" descr="id:214750070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165262" y="1221562"/>
            <a:ext cx="2530251" cy="2415016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355707" y="2322108"/>
            <a:ext cx="7232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0</a:t>
            </a:r>
            <a:r>
              <a:rPr lang="en-US" altLang="zh-CN" sz="2400">
                <a:cs typeface="Times New Roman" panose="02020603050405020304" pitchFamily="18" charset="0"/>
              </a:rPr>
              <a:t>.</a:t>
            </a:r>
            <a:r>
              <a:rPr lang="en-US" altLang="zh-CN" sz="2400"/>
              <a:t>65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550590" y="2877746"/>
            <a:ext cx="8771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0</a:t>
            </a:r>
            <a:r>
              <a:rPr lang="en-US" altLang="zh-CN" sz="2400">
                <a:cs typeface="Times New Roman" panose="02020603050405020304" pitchFamily="18" charset="0"/>
              </a:rPr>
              <a:t>.</a:t>
            </a:r>
            <a:r>
              <a:rPr lang="en-US" altLang="zh-CN" sz="2400"/>
              <a:t>715</a:t>
            </a:r>
            <a:endParaRPr lang="zh-CN" altLang="en-US"/>
          </a:p>
        </p:txBody>
      </p:sp>
      <p:sp>
        <p:nvSpPr>
          <p:cNvPr id="7" name="内容占位符 1"/>
          <p:cNvSpPr txBox="1"/>
          <p:nvPr/>
        </p:nvSpPr>
        <p:spPr bwMode="auto">
          <a:xfrm>
            <a:off x="360854" y="3856980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关闭家里其他所有用电器，两灯正常发光，由题图可知，通过两灯的电流分别为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0.25 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0.4 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，根据并联电路的电流特点可知，干路电流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0.25 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0.4 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0.65 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；两灯同时工作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，共消耗电能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UIt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220 V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0.65 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3 600 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2 574 000 J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0.715 kW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60854" y="3336797"/>
            <a:ext cx="92627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0">
                <a:solidFill>
                  <a:srgbClr val="00AEEF"/>
                </a:solidFill>
                <a:latin typeface="黑体" panose="02010609060101010101" pitchFamily="49" charset="-122"/>
                <a:cs typeface="Times New Roman" panose="02020603050405020304" pitchFamily="18" charset="0"/>
              </a:rPr>
              <a:t>[</a:t>
            </a:r>
            <a:r>
              <a:rPr lang="zh-CN" altLang="zh-CN" sz="2400" b="0">
                <a:solidFill>
                  <a:srgbClr val="00AEEF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0">
                <a:solidFill>
                  <a:srgbClr val="00AEEF"/>
                </a:solidFill>
                <a:latin typeface="黑体" panose="02010609060101010101" pitchFamily="49" charset="-122"/>
                <a:cs typeface="Times New Roman" panose="02020603050405020304" pitchFamily="18" charset="0"/>
              </a:rPr>
              <a:t>]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家庭电路的各用电器之间并联，正常工作时的电压为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220 V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endParaRPr lang="zh-CN" altLang="en-US" sz="2400" b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  <p:bldP spid="10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3967</Words>
  <Application>Microsoft Office PowerPoint</Application>
  <PresentationFormat>自定义</PresentationFormat>
  <Paragraphs>259</Paragraphs>
  <Slides>24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3" baseType="lpstr">
      <vt:lpstr>黑体</vt:lpstr>
      <vt:lpstr>楷体</vt:lpstr>
      <vt:lpstr>宋体</vt:lpstr>
      <vt:lpstr>微软雅黑</vt:lpstr>
      <vt:lpstr>Arial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15500</cp:lastModifiedBy>
  <cp:revision>540</cp:revision>
  <dcterms:created xsi:type="dcterms:W3CDTF">2020-11-06T05:24:00Z</dcterms:created>
  <dcterms:modified xsi:type="dcterms:W3CDTF">2025-09-17T08:19:19Z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D7420522EA754766B32C26E5FC87E39E_12</vt:lpwstr>
  </property>
</Properties>
</file>